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4" r:id="rId3"/>
    <p:sldId id="273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84" r:id="rId23"/>
    <p:sldId id="279" r:id="rId24"/>
    <p:sldId id="280" r:id="rId25"/>
    <p:sldId id="281" r:id="rId26"/>
    <p:sldId id="285" r:id="rId27"/>
    <p:sldId id="282" r:id="rId28"/>
    <p:sldId id="283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D1EFF-0835-49A9-AFE9-20A78CB78FF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3EEFB-3C0C-4E3F-832C-29079DF47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0FC0-7C86-4955-A899-93D9D6942164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6AEB-555C-4054-B702-99D42192BB32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2F2CA-9D23-4D7B-9C98-02382ABEE5E5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851-6754-403C-A76E-FC4FECFDF17C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BEA3-D3AE-4186-B340-5443877E8171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B0ED-2D91-4182-B217-E76911D79165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E15B-B3B3-4852-8D20-891B710FDC93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5650-3C0A-4207-B573-9A8D2D4D95A2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2381-4267-4B2F-8417-61D8802802F2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EBA5-76CC-4C47-AD97-91FAB2B27171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7FAB-BA64-41A9-8522-F24DA01F6969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429D1-C96E-4C31-9642-BD2346A53598}" type="datetime1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ohfw.gov.in/pdf/AdvisoryontheuseofHydroxychloroquinasprophylaxisforSAR%20SCoV2infection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Containment Plan for Large Outbreaks Novel </a:t>
            </a:r>
            <a:r>
              <a:rPr lang="en-US" sz="3600" b="1" dirty="0" err="1" smtClean="0">
                <a:latin typeface="Lucida Sans Unicode" pitchFamily="34" charset="0"/>
                <a:cs typeface="Lucida Sans Unicode" pitchFamily="34" charset="0"/>
              </a:rPr>
              <a:t>Coronavirus</a:t>
            </a:r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 Disease 2019 (COVID-19)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467600" cy="1752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State Institute of Health &amp; Family Welfare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Rajasthan</a:t>
            </a:r>
            <a:endParaRPr lang="en-US" sz="2800" b="1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Institutional arrangement at the operational level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District level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District Collector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With health functionaries, DDMA, Revenue, PWD, Forest, Education and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Panchayati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Raj/ Local Self Governance Departments where the containment plan will be finalized and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operationalized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Trigger for Action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Epidemiological intelligence on increase in the incidence of a COVID-19 cases occurring within a defined geographic area will be trigger for action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This will be provided by IDSPs early warning and response (EWAR) system.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Routine laboratory based surveillance of SARI cases is another trigger for action.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Deployment of Rapid Response Teams (RRT)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Emergency Medical Relief (EMR) division, Ministry of Health and Family Welfare will deploy the Central Rapid Response Team (RRT) to support and advice the State.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The State will deploy its own State RRT and District RRT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smtClean="0">
                <a:latin typeface="Lucida Sans Unicode" pitchFamily="34" charset="0"/>
                <a:cs typeface="Lucida Sans Unicode" pitchFamily="34" charset="0"/>
              </a:rPr>
              <a:t>Identify area under geographic quarantine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Boundary for geographic quarantine will be defined based on 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Geospatial distribution of each cluster contained within,</a:t>
            </a:r>
          </a:p>
          <a:p>
            <a:pPr marL="571500" indent="-57150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Largest administrative unit containing all clusters occurring within a state (with a minimum of 1 district),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Feasibility to implement strict interruption of movement of people,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Joint assessment by state and central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rrts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Buffer Zone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adjoining blocks of the affected district or rural districts of the affected city will be considered as the buffer zone.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Perimeter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Perimeter of the geographically quarantined will be decided by the State administration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Clear entry and exit points will be established.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Activities in the Containment Zone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Extensive antiviral prophylaxis and treatment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Perimeter control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Multiple non-pharmaceutical interventions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Surveillance and laboratory testing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Assessment of the novel virus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Pharmaceutical Interventions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4102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As of now there is no approved specific drug or vaccine for cure or prevention of COVID-19. 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Hydroxychloroquine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has been recommended as chemoprophylaxis drug for use by asymptomatic healthcare workers managing COVID-19 cases and asymptomatic contacts of confirmed COVID-19 cases (advisory issued by ICMR in this regard is available at: </a:t>
            </a:r>
            <a:r>
              <a:rPr lang="en-US" sz="2400" dirty="0" smtClean="0">
                <a:latin typeface="Arial" pitchFamily="34" charset="0"/>
                <a:cs typeface="Arial" pitchFamily="34" charset="0"/>
                <a:hlinkClick r:id="rId2"/>
              </a:rPr>
              <a:t>https://www.mohfw.gov.in/pdf/AdvisoryontheuseofHydroxychloroquinasprophylaxisforSAR SCoV2infection.pdf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In addition a combination of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Hydroxychloroquine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Azithromycin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has been advocated for use in severe cases of COVID-19 under medical supervision. (Guideline on clinical management protocol of COVID-19 is available at: https://www.mohfw.gov.in/pdf/RevisedNationalClinicalManagementGuidelineforCOVID193 1032020.pdf)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Non-Pharmaceutical Interventions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Isolation of ill persons;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Voluntary quarantine of contacts;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Social distancing measures such as school closures and cancellation of mass gatherings;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Other measures to minimize person density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e.G.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Staggered work and market hours).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Laboratory Support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Designated laboratories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designated laboratory will provide daily update (daily and cumulative) to District, State and Central Control Rooms on: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No. of samples received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No. of samples tested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No. of samples under testing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No. of positive samples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Laboratory Support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18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Testing criteria</a:t>
            </a: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Laboratory/s will undertake testing of:</a:t>
            </a:r>
          </a:p>
          <a:p>
            <a:pPr marL="749300" indent="-344488"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All symptomatic individuals who have undertaken international travel in the last 14 days </a:t>
            </a:r>
          </a:p>
          <a:p>
            <a:pPr marL="749300" indent="-344488"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All symptomatic contacts of laboratory confirmed cases,</a:t>
            </a:r>
          </a:p>
          <a:p>
            <a:pPr marL="749300" indent="-344488"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All symptomatic health care workers,</a:t>
            </a:r>
          </a:p>
          <a:p>
            <a:pPr marL="749300" indent="-344488"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All hospitalized patients with SARI and </a:t>
            </a:r>
          </a:p>
          <a:p>
            <a:pPr marL="749300" indent="-344488"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Asymptomatic direct and high-risk contacts of a confirmed case should be tested once between day 5 and day 14 of coming in his/her contact. </a:t>
            </a:r>
          </a:p>
          <a:p>
            <a:pPr marL="0" indent="0"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testing will continue till 14 days from the date the last confirmed case is declared negative by laboratory test.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Epidemic phases and response interventions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Epidemic phases</a:t>
            </a:r>
          </a:p>
          <a:p>
            <a:pPr lvl="1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Introduction or emergence</a:t>
            </a:r>
          </a:p>
          <a:p>
            <a:pPr lvl="1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Localized transmission</a:t>
            </a:r>
          </a:p>
          <a:p>
            <a:pPr lvl="1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Amplification</a:t>
            </a:r>
          </a:p>
          <a:p>
            <a:pPr lvl="1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Reduced transmission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Documents and Settings\Mamta Chauhan\Desktop\cor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286000"/>
            <a:ext cx="2238375" cy="1590675"/>
          </a:xfrm>
          <a:prstGeom prst="rect">
            <a:avLst/>
          </a:prstGeom>
          <a:noFill/>
        </p:spPr>
      </p:pic>
      <p:pic>
        <p:nvPicPr>
          <p:cNvPr id="5" name="Picture 2" descr="C:\Users\ollin\Downloads\SIHFW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 Hospital Care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 three tier arrangement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mild cases at temporary hospital facilities by converting hotels/ hostel/ guest houses/ stadiums near a COVID-19 hospital.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Dedicated COVID-19 hospitals/dedicated blocks in large hospitals will be identified and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operationalized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Nearest tertiary care facility in Government / private sector for severe cases </a:t>
            </a:r>
          </a:p>
          <a:p>
            <a:pPr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 Hospital Care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Surge capacity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Based on the risk assessment, ( if data suggests an exponential rise in the number of cases), the surge capacity of the identified hospitals will be enhanced,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Private hospitals will be roped in and sites identified for temporary hospitals will be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operationalized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Material Logistics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Personal Protective Equipment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Transportation for mobilizing the surveillance and supervisory teams.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Stay arrangements for the field staff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Bio-medical waste management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Hospital Care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Pre-hospital care (ambulance facility)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Ambulances need to be in place for transportation of suspect/confirmed cases.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Such ambulances shall be manned by personnel adequately trained in infection prevention and control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ipc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),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Use of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ppe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protocol that needs to be followed for disinfection of ambulances (by 1% sodium hypochlorite solution using knapsack sprayers).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Hospital Care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Infection Prevention Control Practices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Formation of IPC committees at HCF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HCF staff trained in hand washing , respiratory etiquettes, donning/doffing &amp; proper disposal of PPEs and biomedical waste management.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Use of PPE by HCF staff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Clinical management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The hospitalized cases may require symptomatic treatment for fever.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Paracetamol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is the drug of choice.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Suspect cases with co-morbid conditions, if any, will require appropriate management of co-morbid conditions.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For patients with Severe Acute Respiratory Illness (SARI), having respiratory distress may require, pulse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oxymetry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oxygen therapy, non-invasive and invasive ventilator therapy.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Detailed guidelines available on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MoHFW’s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website and updated from time to time, may be followed.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Risk Communication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Risk communication materials </a:t>
            </a:r>
          </a:p>
          <a:p>
            <a:pPr marL="571500" indent="-571500">
              <a:lnSpc>
                <a:spcPct val="150000"/>
              </a:lnSpc>
              <a:buAutoNum type="romanLcParenBoth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posters and pamphlets </a:t>
            </a:r>
          </a:p>
          <a:p>
            <a:pPr marL="571500" indent="-571500">
              <a:lnSpc>
                <a:spcPct val="150000"/>
              </a:lnSpc>
              <a:buAutoNum type="romanLcParenBoth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Audio only material</a:t>
            </a:r>
          </a:p>
          <a:p>
            <a:pPr marL="571500" indent="-571500">
              <a:lnSpc>
                <a:spcPct val="150000"/>
              </a:lnSpc>
              <a:buAutoNum type="romanLcParenBoth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AV films (prepared by PIB/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MoHFW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)]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Discharge Policy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Discharge policy for suspected cases of COVID-19 tested negative will be based on the clinical assessment of the treating physician.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For those tested positive for COVID-19, their discharge from hospital will be based on consecutive two samples tested negative and the patient is free from symptoms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Psychosocial Support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 guidance note on dealing with various mental issues is available at: https://www.mohfw.gov.in/pdf/MindingourmindsduringCoronaeditedat.pdf.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Communication Channels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Interpersonal communication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Mass communication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Dedicated helpline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Media Management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Epidemic phases and response interventions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Response interventions</a:t>
            </a:r>
          </a:p>
          <a:p>
            <a:pPr marL="854075" indent="-388938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Anticipation</a:t>
            </a:r>
          </a:p>
          <a:p>
            <a:pPr marL="854075" indent="-388938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Early detection</a:t>
            </a:r>
          </a:p>
          <a:p>
            <a:pPr marL="854075" indent="-388938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Control and mitigation</a:t>
            </a:r>
          </a:p>
          <a:p>
            <a:pPr marL="854075" indent="-388938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Elimination or Containment </a:t>
            </a:r>
          </a:p>
          <a:p>
            <a:pPr marL="854075" indent="-388938"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eradication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Information Management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Control room at State &amp; District Headquarters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Control Room in the geographic quarantine zone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Alerting the neighboring Districts/States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Capacity Building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Activities during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Covid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30238" indent="-225425" algn="just">
              <a:lnSpc>
                <a:spcPct val="150000"/>
              </a:lnSpc>
              <a:tabLst>
                <a:tab pos="284163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Field activities including surveillance,</a:t>
            </a:r>
          </a:p>
          <a:p>
            <a:pPr marL="630238" indent="-225425" algn="just">
              <a:lnSpc>
                <a:spcPct val="150000"/>
              </a:lnSpc>
              <a:tabLst>
                <a:tab pos="284163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Clinical care at hospitals, </a:t>
            </a:r>
          </a:p>
          <a:p>
            <a:pPr marL="630238" indent="-225425" algn="just">
              <a:lnSpc>
                <a:spcPct val="150000"/>
              </a:lnSpc>
              <a:tabLst>
                <a:tab pos="284163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laboratory testing and </a:t>
            </a:r>
          </a:p>
          <a:p>
            <a:pPr marL="630238" indent="-225425" algn="just">
              <a:lnSpc>
                <a:spcPct val="150000"/>
              </a:lnSpc>
              <a:tabLst>
                <a:tab pos="284163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support staff to provide support services. </a:t>
            </a:r>
          </a:p>
          <a:p>
            <a:pPr algn="just">
              <a:lnSpc>
                <a:spcPct val="150000"/>
              </a:lnSpc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Training Content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2700" dirty="0" smtClean="0">
                <a:latin typeface="Arial" pitchFamily="34" charset="0"/>
                <a:cs typeface="Arial" pitchFamily="34" charset="0"/>
              </a:rPr>
              <a:t>Field surveillance, contact tracing, data management and reporting</a:t>
            </a:r>
          </a:p>
          <a:p>
            <a:pPr algn="just"/>
            <a:r>
              <a:rPr lang="en-US" sz="2700" dirty="0" smtClean="0">
                <a:latin typeface="Arial" pitchFamily="34" charset="0"/>
                <a:cs typeface="Arial" pitchFamily="34" charset="0"/>
              </a:rPr>
              <a:t> Surveillance at designated exit points from the containment zone </a:t>
            </a:r>
          </a:p>
          <a:p>
            <a:pPr algn="just"/>
            <a:r>
              <a:rPr lang="en-US" sz="2700" dirty="0" smtClean="0">
                <a:latin typeface="Arial" pitchFamily="34" charset="0"/>
                <a:cs typeface="Arial" pitchFamily="34" charset="0"/>
              </a:rPr>
              <a:t>Sampling, packaging and shipment of specimen </a:t>
            </a:r>
          </a:p>
          <a:p>
            <a:pPr algn="just"/>
            <a:r>
              <a:rPr lang="en-US" sz="2700" dirty="0" smtClean="0">
                <a:latin typeface="Arial" pitchFamily="34" charset="0"/>
                <a:cs typeface="Arial" pitchFamily="34" charset="0"/>
              </a:rPr>
              <a:t>Hospital infection prevention and control including use of appropriate PPEs and biomedical waste management </a:t>
            </a:r>
          </a:p>
          <a:p>
            <a:pPr algn="just"/>
            <a:r>
              <a:rPr lang="en-US" sz="2700" dirty="0" smtClean="0">
                <a:latin typeface="Arial" pitchFamily="34" charset="0"/>
                <a:cs typeface="Arial" pitchFamily="34" charset="0"/>
              </a:rPr>
              <a:t>Clinical care of suspect and confirmed cases including ventilator management, critical care management </a:t>
            </a:r>
          </a:p>
          <a:p>
            <a:pPr algn="just"/>
            <a:r>
              <a:rPr lang="en-US" sz="2700" dirty="0" smtClean="0">
                <a:latin typeface="Arial" pitchFamily="34" charset="0"/>
                <a:cs typeface="Arial" pitchFamily="34" charset="0"/>
              </a:rPr>
              <a:t>Risk communication to general community and health service providers 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Thanks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Containment Plan for Large Outbreaks Novel </a:t>
            </a:r>
            <a:r>
              <a:rPr lang="en-US" sz="3600" b="1" dirty="0" err="1" smtClean="0">
                <a:latin typeface="Lucida Sans Unicode" pitchFamily="34" charset="0"/>
                <a:cs typeface="Lucida Sans Unicode" pitchFamily="34" charset="0"/>
              </a:rPr>
              <a:t>Coronavirus</a:t>
            </a:r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 Disease 2019 (COVID-19)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382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objective of this plan is to stop the chain of transmission thus reducing the morbidity and mortality due to COVID-19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Containment for large outbreaks through geographic quarantine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Geographic quarantine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Geographic quarantine (cordon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sanitaire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strategy calls for near absolute interruption of movement of people to and from a relatively large defined geographic area where there is single large outbreak or multiple foci of local transmission of COVID-19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Containment for large outbreaks through geographic quarantine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Cluster Containment Strategy 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The Cluster Containment Strategy would be to contain the disease within a defined geographic area by early detection of cases, breaking the chain of transmission and thus preventing its spread to new areas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Action Plan for Geographic quarantine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Legal framework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The Home Ministry has delegated the powers under DM Act, 2005 [ Section 10 sub-section 2 clauses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and (l)] to Secretary (Health and Family Welfare) to act in such a way to contain or control the outbreak.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States may invoke the provisions under DM Act,2005 or under the Epidemic Act,1897 to delegate powers to identified authority to act in such a manner to control or contain the outbreak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Institutional mechanisms and Inter-Union Government level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The Group </a:t>
            </a:r>
            <a:r>
              <a:rPr lang="en-US" sz="3600" b="1" dirty="0" err="1" smtClean="0">
                <a:latin typeface="Lucida Sans Unicode" pitchFamily="34" charset="0"/>
                <a:cs typeface="Lucida Sans Unicode" pitchFamily="34" charset="0"/>
              </a:rPr>
              <a:t>sectoral</a:t>
            </a:r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 Co-ordination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229600" cy="4343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At the of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GoM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apex body to take policy decisions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At the national level, the Cabinet Secretary/ National Crisis Management Committee (NCMC) / Committee of Secretaries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will review the situation across the country under the Chairmanship of Union Health Minister will be the Ministers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Lucida Sans Unicode" pitchFamily="34" charset="0"/>
                <a:cs typeface="Lucida Sans Unicode" pitchFamily="34" charset="0"/>
              </a:rPr>
              <a:t>At the State level </a:t>
            </a:r>
            <a:endParaRPr lang="en-US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State Crisis Management Committee or the State Disaster Management Authority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0"/>
            <a:ext cx="990600" cy="103386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1449</Words>
  <Application>Microsoft Office PowerPoint</Application>
  <PresentationFormat>On-screen Show (4:3)</PresentationFormat>
  <Paragraphs>181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Containment Plan for Large Outbreaks Novel Coronavirus Disease 2019 (COVID-19)</vt:lpstr>
      <vt:lpstr>Epidemic phases and response interventions</vt:lpstr>
      <vt:lpstr>Epidemic phases and response interventions</vt:lpstr>
      <vt:lpstr>Containment Plan for Large Outbreaks Novel Coronavirus Disease 2019 (COVID-19)</vt:lpstr>
      <vt:lpstr>Containment for large outbreaks through geographic quarantine </vt:lpstr>
      <vt:lpstr>Containment for large outbreaks through geographic quarantine </vt:lpstr>
      <vt:lpstr>Action Plan for Geographic quarantine</vt:lpstr>
      <vt:lpstr> Institutional mechanisms and Inter-Union Government level The Group sectoral Co-ordination </vt:lpstr>
      <vt:lpstr>At the State level </vt:lpstr>
      <vt:lpstr>Institutional arrangement at the operational level </vt:lpstr>
      <vt:lpstr>Trigger for Action </vt:lpstr>
      <vt:lpstr>Deployment of Rapid Response Teams (RRT)</vt:lpstr>
      <vt:lpstr>Identify area under geographic quarantine </vt:lpstr>
      <vt:lpstr>Slide 14</vt:lpstr>
      <vt:lpstr>Activities in the Containment Zone </vt:lpstr>
      <vt:lpstr>Pharmaceutical Interventions </vt:lpstr>
      <vt:lpstr>Non-Pharmaceutical Interventions </vt:lpstr>
      <vt:lpstr>Laboratory Support</vt:lpstr>
      <vt:lpstr>Laboratory Support</vt:lpstr>
      <vt:lpstr> Hospital Care</vt:lpstr>
      <vt:lpstr> Hospital Care</vt:lpstr>
      <vt:lpstr>Material Logistics </vt:lpstr>
      <vt:lpstr>Hospital Care</vt:lpstr>
      <vt:lpstr>Hospital Care</vt:lpstr>
      <vt:lpstr>Clinical management </vt:lpstr>
      <vt:lpstr>Risk Communication </vt:lpstr>
      <vt:lpstr>Discharge Policy </vt:lpstr>
      <vt:lpstr>Psychosocial Support </vt:lpstr>
      <vt:lpstr>Communication Channels </vt:lpstr>
      <vt:lpstr>Information Management </vt:lpstr>
      <vt:lpstr>Capacity Building</vt:lpstr>
      <vt:lpstr>Training Content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Containment Plan for Large Outbreaks Novel Coronavirus Disease 2019 (COVID-19)</dc:title>
  <dc:creator/>
  <cp:lastModifiedBy>Aashish Khandelwal</cp:lastModifiedBy>
  <cp:revision>40</cp:revision>
  <dcterms:created xsi:type="dcterms:W3CDTF">2006-08-16T00:00:00Z</dcterms:created>
  <dcterms:modified xsi:type="dcterms:W3CDTF">2020-05-12T05:28:47Z</dcterms:modified>
</cp:coreProperties>
</file>